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75" r:id="rId8"/>
    <p:sldId id="274" r:id="rId9"/>
    <p:sldId id="278" r:id="rId10"/>
    <p:sldId id="272" r:id="rId11"/>
    <p:sldId id="282" r:id="rId12"/>
    <p:sldId id="283" r:id="rId13"/>
    <p:sldId id="285" r:id="rId14"/>
    <p:sldId id="287" r:id="rId15"/>
    <p:sldId id="289" r:id="rId16"/>
    <p:sldId id="291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6600"/>
    <a:srgbClr val="FF3399"/>
    <a:srgbClr val="00CC00"/>
    <a:srgbClr val="0000CC"/>
    <a:srgbClr val="0000FF"/>
    <a:srgbClr val="F0F7FE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B9DC37-0620-402C-976A-84F279668439}" type="datetimeFigureOut">
              <a:rPr lang="en-US" smtClean="0"/>
              <a:pPr/>
              <a:t>7/28/2020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5348C8-0B40-469C-B3D5-313C18B422D0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214314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0F7FE"/>
                </a:solidFill>
                <a:latin typeface="Times New Roman" pitchFamily="18" charset="0"/>
                <a:cs typeface="Times New Roman" pitchFamily="18" charset="0"/>
              </a:rPr>
              <a:t>Subject – </a:t>
            </a:r>
            <a:r>
              <a:rPr lang="en-US" sz="6000" dirty="0" smtClean="0">
                <a:solidFill>
                  <a:srgbClr val="F0F7FE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br>
              <a:rPr lang="en-US" sz="6000" dirty="0" smtClean="0">
                <a:solidFill>
                  <a:srgbClr val="F0F7F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F0F7FE"/>
                </a:solidFill>
                <a:latin typeface="Times New Roman" pitchFamily="18" charset="0"/>
                <a:cs typeface="Times New Roman" pitchFamily="18" charset="0"/>
              </a:rPr>
              <a:t>Concord</a:t>
            </a:r>
            <a:endParaRPr lang="en-IN" sz="6000" dirty="0">
              <a:solidFill>
                <a:srgbClr val="F0F7F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4913667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 Class - 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	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Nouns plural in form but singular in meaning  takes  a  singular verb.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Optics </a:t>
            </a:r>
            <a:r>
              <a:rPr lang="en-US" sz="2000" b="1" i="1" u="sng" dirty="0" smtClean="0">
                <a:solidFill>
                  <a:srgbClr val="00CC00"/>
                </a:solidFill>
                <a:sym typeface="Wingdings" pitchFamily="2" charset="2"/>
              </a:rPr>
              <a:t>is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an important part of  physics.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The Wages  of  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 sin is death. </a:t>
            </a:r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                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Some nouns which appear to be singular in form take a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Plural verb. 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The police </a:t>
            </a:r>
            <a:r>
              <a:rPr lang="en-US" sz="2000" b="1" i="1" u="sng" dirty="0" smtClean="0">
                <a:solidFill>
                  <a:srgbClr val="00CC00"/>
                </a:solidFill>
                <a:sym typeface="Wingdings" pitchFamily="2" charset="2"/>
              </a:rPr>
              <a:t>have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arrested the terrorists.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                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Collective nouns – generally followed by </a:t>
            </a:r>
            <a:r>
              <a:rPr lang="en-US" sz="2000" b="1" i="1" u="sng" dirty="0" smtClean="0">
                <a:solidFill>
                  <a:srgbClr val="00CC00"/>
                </a:solidFill>
                <a:sym typeface="Wingdings" pitchFamily="2" charset="2"/>
              </a:rPr>
              <a:t>a  singular  verb.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 A regiment of  soldiers  was marching towards the town. 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                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u="sng" dirty="0" smtClean="0">
                <a:solidFill>
                  <a:srgbClr val="00CC00"/>
                </a:solidFill>
                <a:sym typeface="Wingdings" pitchFamily="2" charset="2"/>
              </a:rPr>
              <a:t> “Class’  nouns take a singular verb.  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This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furniture  is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an  imported  one.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Some nouns appear to be plural in form  and  preceded by  ‘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a pair of’    take a singular  verb :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A  pair of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my 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scissors  </a:t>
            </a:r>
            <a:r>
              <a:rPr lang="en-US" sz="2000" b="1" i="1" u="sng" dirty="0" smtClean="0">
                <a:solidFill>
                  <a:srgbClr val="00CC00"/>
                </a:solidFill>
                <a:sym typeface="Wingdings" pitchFamily="2" charset="2"/>
              </a:rPr>
              <a:t>has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   been lost. 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A  pair of  shoes  is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of   Woodland.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                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u="sng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Singular subject joined by 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( in addition to, as well as, except etc.,  with another noun/pronoun  takes  singular verb : 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err="1" smtClean="0">
                <a:solidFill>
                  <a:srgbClr val="00CC00"/>
                </a:solidFill>
                <a:sym typeface="Wingdings" pitchFamily="2" charset="2"/>
              </a:rPr>
              <a:t>Ramu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as well as </a:t>
            </a:r>
            <a:r>
              <a:rPr lang="en-US" sz="2000" b="1" dirty="0" err="1" smtClean="0">
                <a:solidFill>
                  <a:srgbClr val="00CC00"/>
                </a:solidFill>
                <a:sym typeface="Wingdings" pitchFamily="2" charset="2"/>
              </a:rPr>
              <a:t>Madhu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has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completed the assignment.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My brother  in addition to his friend 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was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present  in the meeting.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Everyone  except  </a:t>
            </a:r>
            <a:r>
              <a:rPr lang="en-US" sz="2000" b="1" dirty="0" err="1" smtClean="0">
                <a:solidFill>
                  <a:srgbClr val="00CC00"/>
                </a:solidFill>
                <a:sym typeface="Wingdings" pitchFamily="2" charset="2"/>
              </a:rPr>
              <a:t>Santosh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is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happy  with the answer.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                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u="sng" dirty="0" smtClean="0">
                <a:solidFill>
                  <a:srgbClr val="00CC00"/>
                </a:solidFill>
                <a:sym typeface="Wingdings" pitchFamily="2" charset="2"/>
              </a:rPr>
              <a:t>  Agreement  in  the  Use  of  </a:t>
            </a:r>
            <a:r>
              <a:rPr lang="en-US" sz="2000" b="1" i="1" u="sng" dirty="0" smtClean="0">
                <a:solidFill>
                  <a:srgbClr val="00CC00"/>
                </a:solidFill>
                <a:sym typeface="Wingdings" pitchFamily="2" charset="2"/>
              </a:rPr>
              <a:t>Either or / Neither   Nor :</a:t>
            </a:r>
          </a:p>
          <a:p>
            <a:endParaRPr lang="en-US" sz="2000" b="1" i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Neither   the  clerk   nor  the  villagers   </a:t>
            </a:r>
            <a:r>
              <a:rPr lang="en-US" sz="2000" i="1" u="sng" dirty="0" smtClean="0">
                <a:solidFill>
                  <a:srgbClr val="00CC00"/>
                </a:solidFill>
                <a:sym typeface="Wingdings" pitchFamily="2" charset="2"/>
              </a:rPr>
              <a:t>have 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  written the application.</a:t>
            </a:r>
          </a:p>
          <a:p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 Either  the students  or the teacher  has organized the </a:t>
            </a:r>
            <a:r>
              <a:rPr lang="en-US" sz="2000" dirty="0" err="1" smtClean="0">
                <a:solidFill>
                  <a:srgbClr val="00CC00"/>
                </a:solidFill>
                <a:sym typeface="Wingdings" pitchFamily="2" charset="2"/>
              </a:rPr>
              <a:t>programme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.</a:t>
            </a:r>
          </a:p>
          <a:p>
            <a:endParaRPr lang="en-US" sz="2000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                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785795"/>
            <a:ext cx="707236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A collective noun  takes  a singular  verb when it is considered to be  one unit.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The  jury </a:t>
            </a:r>
            <a:r>
              <a:rPr lang="en-US" sz="2000" b="1" u="sng" dirty="0" smtClean="0">
                <a:solidFill>
                  <a:srgbClr val="00CC00"/>
                </a:solidFill>
                <a:sym typeface="Wingdings" pitchFamily="2" charset="2"/>
              </a:rPr>
              <a:t>is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about to give  its decision.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When they are regarded as individuals,  they take a plural verb.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The jury are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divided in their opinion.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US" sz="2000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                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The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785795"/>
            <a:ext cx="707236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Some nouns regarded as  one unit – take a singular verb :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The dramatist and singer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was  </a:t>
            </a:r>
            <a:r>
              <a:rPr lang="en-US" sz="2000" b="1" dirty="0" err="1" smtClean="0">
                <a:solidFill>
                  <a:srgbClr val="00CC00"/>
                </a:solidFill>
                <a:sym typeface="Wingdings" pitchFamily="2" charset="2"/>
              </a:rPr>
              <a:t>honoured</a:t>
            </a:r>
            <a:r>
              <a:rPr lang="en-US" sz="2000" b="1" smtClean="0">
                <a:solidFill>
                  <a:srgbClr val="00CC00"/>
                </a:solidFill>
                <a:sym typeface="Wingdings" pitchFamily="2" charset="2"/>
              </a:rPr>
              <a:t> </a:t>
            </a:r>
            <a:r>
              <a:rPr lang="en-US" sz="2000" b="1" smtClean="0">
                <a:solidFill>
                  <a:srgbClr val="00CC00"/>
                </a:solidFill>
                <a:sym typeface="Wingdings" pitchFamily="2" charset="2"/>
              </a:rPr>
              <a:t> on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the  last independence day.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The  President and Secretary  of the club has resigned.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Bread  and butter  is  easily  available  here.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US" sz="2000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                 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The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785794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7224" y="1285861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1. Number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Singular - The girl is playing .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Plural  - The girls are playing.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85794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785926"/>
            <a:ext cx="70723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Person : 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First Person (singular) – I watch movies.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First Person (plural) – We watch movies.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Second Person (singular) – You  design websites.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Second Person (plural) –     You design websites.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Third Person  (singular)-  He  sets  questions  in </a:t>
            </a:r>
            <a:r>
              <a:rPr lang="en-US" sz="2000" b="1" dirty="0" err="1" smtClean="0">
                <a:solidFill>
                  <a:srgbClr val="00CC00"/>
                </a:solidFill>
                <a:sym typeface="Wingdings" pitchFamily="2" charset="2"/>
              </a:rPr>
              <a:t>google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forms.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Third Person (plural) – They  set questions in </a:t>
            </a:r>
            <a:r>
              <a:rPr lang="en-US" sz="2000" b="1" dirty="0" err="1" smtClean="0">
                <a:solidFill>
                  <a:srgbClr val="00CC00"/>
                </a:solidFill>
                <a:sym typeface="Wingdings" pitchFamily="2" charset="2"/>
              </a:rPr>
              <a:t>google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forms.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IN" sz="2000" b="1" dirty="0">
              <a:solidFill>
                <a:srgbClr val="00CC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714357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IN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395699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Usually  Uncountable Noun as subject  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agrees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singular form of the verb</a:t>
            </a:r>
            <a:endParaRPr lang="en-IN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24307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Honesty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is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the  best  policy.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Advice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of the elders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works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well.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28" y="2928934"/>
            <a:ext cx="664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2000" b="1" dirty="0" smtClean="0">
                <a:solidFill>
                  <a:srgbClr val="FF6600"/>
                </a:solidFill>
              </a:rPr>
              <a:t> </a:t>
            </a:r>
            <a:endParaRPr lang="en-US" sz="20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20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Singular noun as subject of the verb  takes  singular  form  of  verb.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Plural noun as subject of the verb – plural form of verb.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The 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moon was 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shining in the sky.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The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teachers were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busy in the evaluation.</a:t>
            </a:r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	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	T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wo or more nouns  function as </a:t>
            </a:r>
            <a:r>
              <a:rPr lang="en-US" sz="2000" i="1" dirty="0" smtClean="0">
                <a:solidFill>
                  <a:srgbClr val="00CC00"/>
                </a:solidFill>
                <a:sym typeface="Wingdings" pitchFamily="2" charset="2"/>
              </a:rPr>
              <a:t>a  subject 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– plural form of verb is used.</a:t>
            </a:r>
          </a:p>
          <a:p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CC00"/>
                </a:solidFill>
                <a:sym typeface="Wingdings" pitchFamily="2" charset="2"/>
              </a:rPr>
              <a:t>Sachin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00CC00"/>
                </a:solidFill>
                <a:sym typeface="Wingdings" pitchFamily="2" charset="2"/>
              </a:rPr>
              <a:t>Tendulkar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 and </a:t>
            </a:r>
            <a:r>
              <a:rPr lang="en-US" sz="2000" dirty="0" err="1" smtClean="0">
                <a:solidFill>
                  <a:srgbClr val="00CC00"/>
                </a:solidFill>
                <a:sym typeface="Wingdings" pitchFamily="2" charset="2"/>
              </a:rPr>
              <a:t>Sourav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00CC00"/>
                </a:solidFill>
                <a:sym typeface="Wingdings" pitchFamily="2" charset="2"/>
              </a:rPr>
              <a:t>Ganguly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  were  very famous batting openers   of the Indian cricket team..</a:t>
            </a:r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Distances,  amount of rupees,  height, feet etc., take  singular  verb even  when the subject is plural.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Ten   thousand  rupees  is not a small amount. 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Serving the country at 5000  feet  above sea level  is a matter of pride.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Walking  for  20 </a:t>
            </a:r>
            <a:r>
              <a:rPr lang="en-US" sz="2000" b="1" dirty="0" err="1" smtClean="0">
                <a:solidFill>
                  <a:srgbClr val="00CC00"/>
                </a:solidFill>
                <a:sym typeface="Wingdings" pitchFamily="2" charset="2"/>
              </a:rPr>
              <a:t>kilometres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on the part of the devotees  matters a lot.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one of the  +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Plural noun – verb is singular.</a:t>
            </a:r>
          </a:p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r>
              <a:rPr lang="en-US" sz="2000" b="1" i="1" dirty="0" err="1" smtClean="0">
                <a:solidFill>
                  <a:srgbClr val="00CC00"/>
                </a:solidFill>
                <a:sym typeface="Wingdings" pitchFamily="2" charset="2"/>
              </a:rPr>
              <a:t>Shyam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</a:t>
            </a:r>
            <a:r>
              <a:rPr lang="en-US" sz="2000" b="1" i="1" u="sng" dirty="0" smtClean="0">
                <a:solidFill>
                  <a:srgbClr val="00CC00"/>
                </a:solidFill>
                <a:sym typeface="Wingdings" pitchFamily="2" charset="2"/>
              </a:rPr>
              <a:t>is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one of the  </a:t>
            </a:r>
            <a:r>
              <a:rPr lang="en-US" sz="2000" b="1" i="1" dirty="0" err="1" smtClean="0">
                <a:solidFill>
                  <a:srgbClr val="00CC00"/>
                </a:solidFill>
                <a:sym typeface="Wingdings" pitchFamily="2" charset="2"/>
              </a:rPr>
              <a:t>technocrates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in  this town.</a:t>
            </a:r>
          </a:p>
          <a:p>
            <a:r>
              <a:rPr lang="en-US" sz="2000" dirty="0" smtClean="0">
                <a:solidFill>
                  <a:srgbClr val="00CC00"/>
                </a:solidFill>
                <a:sym typeface="Wingdings" pitchFamily="2" charset="2"/>
              </a:rPr>
              <a:t>   Microsoft is one of the reliable  software companies .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85794"/>
            <a:ext cx="7072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	</a:t>
            </a: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Plural names but  singular in form 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take s  singular  verb.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The Arabian Nights  </a:t>
            </a:r>
            <a:r>
              <a:rPr lang="en-US" sz="2000" b="1" u="sng" dirty="0" smtClean="0">
                <a:solidFill>
                  <a:srgbClr val="00CC00"/>
                </a:solidFill>
                <a:sym typeface="Wingdings" pitchFamily="2" charset="2"/>
              </a:rPr>
              <a:t>has </a:t>
            </a:r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interesting stories. </a:t>
            </a:r>
            <a:endParaRPr lang="en-US" sz="2000" dirty="0" smtClean="0">
              <a:solidFill>
                <a:srgbClr val="00CC00"/>
              </a:solidFill>
              <a:sym typeface="Wingdings" pitchFamily="2" charset="2"/>
            </a:endParaRPr>
          </a:p>
          <a:p>
            <a:endParaRPr lang="en-US" sz="2000" b="1" u="sng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i="1" dirty="0" smtClean="0">
                <a:solidFill>
                  <a:srgbClr val="00CC00"/>
                </a:solidFill>
                <a:sym typeface="Wingdings" pitchFamily="2" charset="2"/>
              </a:rPr>
              <a:t>		</a:t>
            </a:r>
          </a:p>
          <a:p>
            <a:endParaRPr lang="en-US" sz="2000" b="1" dirty="0" smtClean="0">
              <a:solidFill>
                <a:srgbClr val="00CC00"/>
              </a:solidFill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00CC00"/>
                </a:solidFill>
                <a:sym typeface="Wingdings" pitchFamily="2" charset="2"/>
              </a:rPr>
              <a:t>  </a:t>
            </a:r>
            <a:endParaRPr lang="en-IN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rgbClr val="0B5394"/>
      </a:lt1>
      <a:dk2>
        <a:srgbClr val="0B5394"/>
      </a:dk2>
      <a:lt2>
        <a:srgbClr val="0070C0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215</Words>
  <Application>Microsoft Office PowerPoint</Application>
  <PresentationFormat>On-screen Show (4:3)</PresentationFormat>
  <Paragraphs>270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Subject – Verb Concord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Teach a Poem</dc:title>
  <dc:creator>student</dc:creator>
  <cp:lastModifiedBy>User</cp:lastModifiedBy>
  <cp:revision>170</cp:revision>
  <dcterms:created xsi:type="dcterms:W3CDTF">2010-03-05T11:20:29Z</dcterms:created>
  <dcterms:modified xsi:type="dcterms:W3CDTF">2020-07-28T14:02:38Z</dcterms:modified>
</cp:coreProperties>
</file>